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302" r:id="rId9"/>
    <p:sldId id="305" r:id="rId10"/>
    <p:sldId id="304" r:id="rId11"/>
    <p:sldId id="303" r:id="rId12"/>
    <p:sldId id="299" r:id="rId13"/>
    <p:sldId id="296" r:id="rId14"/>
    <p:sldId id="298" r:id="rId15"/>
    <p:sldId id="297" r:id="rId16"/>
    <p:sldId id="31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90F8A-50E7-4AC4-B74E-49E73F80A101}" v="172" dt="2025-03-06T15:31:14.202"/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3" autoAdjust="0"/>
    <p:restoredTop sz="94560"/>
  </p:normalViewPr>
  <p:slideViewPr>
    <p:cSldViewPr snapToGrid="0">
      <p:cViewPr>
        <p:scale>
          <a:sx n="100" d="100"/>
          <a:sy n="100" d="100"/>
        </p:scale>
        <p:origin x="1104" y="2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3/7/25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3/7/25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slide" Target="slide7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81DC-ABCC-B862-24CE-B2A86A5DE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A6BCD2-B416-3CD3-46B5-F68827EEA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DPP-2502, Mareike und Wiebke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6C5D5BA-8B10-7222-9709-1571D3B591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9538" y="6356350"/>
            <a:ext cx="652462" cy="365125"/>
          </a:xfrm>
        </p:spPr>
        <p:txBody>
          <a:bodyPr/>
          <a:lstStyle/>
          <a:p>
            <a:pPr rtl="0"/>
            <a:fld id="{B5CEABB6-07DC-46E8-9B57-56EC44A396E5}" type="slidenum">
              <a:rPr lang="en-US" smtClean="0"/>
              <a:pPr rtl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24" y="1121841"/>
            <a:ext cx="3095826" cy="1754710"/>
          </a:xfrm>
        </p:spPr>
        <p:txBody>
          <a:bodyPr>
            <a:normAutofit fontScale="90000"/>
          </a:bodyPr>
          <a:lstStyle/>
          <a:p>
            <a:r>
              <a:rPr lang="de-DE" dirty="0"/>
              <a:t>EDA: </a:t>
            </a:r>
            <a:br>
              <a:rPr lang="de-DE" dirty="0"/>
            </a:br>
            <a:r>
              <a:rPr lang="de-DE"/>
              <a:t>Einfluss </a:t>
            </a:r>
            <a:r>
              <a:rPr lang="de-DE" dirty="0"/>
              <a:t>der </a:t>
            </a:r>
            <a:r>
              <a:rPr lang="de-DE"/>
              <a:t>Pandemie</a:t>
            </a:r>
            <a:r>
              <a:rPr lang="de-DE" dirty="0"/>
              <a:t> auf </a:t>
            </a:r>
            <a:r>
              <a:rPr lang="de-DE"/>
              <a:t>Schadstoff-bel</a:t>
            </a:r>
            <a:r>
              <a:rPr lang="de-DE" dirty="0"/>
              <a:t>astung</a:t>
            </a:r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924" y="2879482"/>
            <a:ext cx="3290697" cy="34768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Reduktion auf 95 Städte mit den meisten Messwerten</a:t>
            </a:r>
          </a:p>
          <a:p>
            <a:r>
              <a:rPr lang="de-DE" dirty="0"/>
              <a:t>Aufteilung nach Weltregionen</a:t>
            </a:r>
          </a:p>
          <a:p>
            <a:r>
              <a:rPr lang="de-DE" dirty="0"/>
              <a:t>Schadstoffe:</a:t>
            </a:r>
            <a:br>
              <a:rPr lang="de-DE" dirty="0"/>
            </a:br>
            <a:r>
              <a:rPr lang="de-DE" dirty="0">
                <a:solidFill>
                  <a:srgbClr val="00B0F0"/>
                </a:solidFill>
              </a:rPr>
              <a:t>CO</a:t>
            </a:r>
            <a:r>
              <a:rPr lang="de-DE" dirty="0"/>
              <a:t>   Kohlenmonoxid</a:t>
            </a:r>
            <a:br>
              <a:rPr lang="de-DE" dirty="0"/>
            </a:br>
            <a:r>
              <a:rPr lang="de-DE" dirty="0">
                <a:solidFill>
                  <a:srgbClr val="FFC000"/>
                </a:solidFill>
              </a:rPr>
              <a:t>NO</a:t>
            </a:r>
            <a:r>
              <a:rPr lang="de-DE" baseline="-25000" dirty="0">
                <a:solidFill>
                  <a:srgbClr val="FFC000"/>
                </a:solidFill>
              </a:rPr>
              <a:t>2</a:t>
            </a:r>
            <a:r>
              <a:rPr lang="de-DE" baseline="-25000" dirty="0"/>
              <a:t> </a:t>
            </a:r>
            <a:r>
              <a:rPr lang="de-DE" dirty="0"/>
              <a:t> Stickstoffdioxid</a:t>
            </a:r>
            <a:br>
              <a:rPr lang="de-DE" dirty="0"/>
            </a:br>
            <a:r>
              <a:rPr lang="de-DE" dirty="0">
                <a:solidFill>
                  <a:srgbClr val="00B050"/>
                </a:solidFill>
              </a:rPr>
              <a:t>O</a:t>
            </a:r>
            <a:r>
              <a:rPr lang="de-DE" baseline="-25000" dirty="0">
                <a:solidFill>
                  <a:srgbClr val="00B050"/>
                </a:solidFill>
              </a:rPr>
              <a:t>3</a:t>
            </a:r>
            <a:r>
              <a:rPr lang="de-DE" dirty="0"/>
              <a:t>    Ozon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SO</a:t>
            </a:r>
            <a:r>
              <a:rPr lang="de-DE" baseline="-25000" dirty="0">
                <a:solidFill>
                  <a:srgbClr val="FF0000"/>
                </a:solidFill>
              </a:rPr>
              <a:t>2</a:t>
            </a:r>
            <a:r>
              <a:rPr lang="de-DE" dirty="0"/>
              <a:t>  Schwefeldioxid</a:t>
            </a:r>
            <a:br>
              <a:rPr lang="de-DE" dirty="0"/>
            </a:br>
            <a:r>
              <a:rPr lang="de-DE" dirty="0">
                <a:solidFill>
                  <a:srgbClr val="7030A0"/>
                </a:solidFill>
              </a:rPr>
              <a:t>Pm10</a:t>
            </a:r>
            <a:r>
              <a:rPr lang="de-DE" dirty="0"/>
              <a:t> große Feinstaubpartikel</a:t>
            </a:r>
            <a:br>
              <a:rPr lang="de-DE" dirty="0"/>
            </a:b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dirty="0"/>
              <a:t> mittelgroße Feinstaubpartikel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b="1" dirty="0"/>
              <a:t>Zwischenfazit:</a:t>
            </a:r>
            <a:br>
              <a:rPr lang="de-DE" dirty="0"/>
            </a:br>
            <a:r>
              <a:rPr lang="de-DE" dirty="0"/>
              <a:t>Kein Abfallen der Schadstoffwerte im Pandemiezeitraum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2621" y="1114984"/>
            <a:ext cx="7772399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" b="194"/>
          <a:stretch/>
        </p:blipFill>
        <p:spPr>
          <a:xfrm>
            <a:off x="493839" y="1600620"/>
            <a:ext cx="8004070" cy="430065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4" y="292323"/>
            <a:ext cx="5111750" cy="1204912"/>
          </a:xfrm>
        </p:spPr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47205" y="1850359"/>
            <a:ext cx="3232592" cy="3557588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Überprüfung und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	Niedrige bis moderate        	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	Extreme PM2.5- Werte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 Wenig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 Viel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 Extremwerte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542" y="1651687"/>
            <a:ext cx="7767060" cy="475460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301968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de-DE" dirty="0"/>
              <a:t>CLUSTERANALYSE</a:t>
            </a:r>
            <a:br>
              <a:rPr lang="de-DE" dirty="0"/>
            </a:br>
            <a:r>
              <a:rPr lang="de-DE" dirty="0" err="1"/>
              <a:t>umgang</a:t>
            </a:r>
            <a:r>
              <a:rPr lang="de-DE" dirty="0"/>
              <a:t> mit  Sonderfällen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37560" y="1873112"/>
            <a:ext cx="3174718" cy="3816488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</a:t>
            </a:r>
            <a:br>
              <a:rPr lang="de-DE" sz="1400" dirty="0">
                <a:sym typeface="Wingdings" pitchFamily="2" charset="2"/>
              </a:rPr>
            </a:br>
            <a:r>
              <a:rPr lang="de-DE" sz="1400" dirty="0">
                <a:sym typeface="Wingdings" pitchFamily="2" charset="2"/>
              </a:rPr>
              <a:t>     als nächster Schritt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9A03C-0B15-50E8-763F-9CA2ADE2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Danke! Es war uns eine Freude.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6F462E-6368-A4C2-F2C4-0108A8779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D82A00-639E-06D1-92C8-FAC2AC91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fik 4" descr="We bow down | Bauchklang">
            <a:extLst>
              <a:ext uri="{FF2B5EF4-FFF2-40B4-BE49-F238E27FC236}">
                <a16:creationId xmlns:a16="http://schemas.microsoft.com/office/drawing/2014/main" id="{734C7FC1-7350-1A87-88AB-FED018BD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3" r="-231" b="16438"/>
          <a:stretch/>
        </p:blipFill>
        <p:spPr>
          <a:xfrm>
            <a:off x="4255805" y="3241842"/>
            <a:ext cx="4191617" cy="20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8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</a:t>
            </a:r>
            <a:r>
              <a:rPr lang="de-DE"/>
              <a:t>in Städten </a:t>
            </a:r>
            <a:r>
              <a:rPr lang="de-DE" dirty="0"/>
              <a:t>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fertiger Datensatz! 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13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 dirty="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 dirty="0"/>
              <a:t>&gt;380 Städte</a:t>
            </a:r>
          </a:p>
          <a:p>
            <a:r>
              <a:rPr lang="de-DE" sz="2300" dirty="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200" dirty="0">
                <a:solidFill>
                  <a:srgbClr val="3B3B3B"/>
                </a:solidFill>
                <a:cs typeface="Tenorite Display" panose="020F0502020204030204" pitchFamily="34" charset="0"/>
                <a:hlinkClick r:id="rId4"/>
              </a:rPr>
              <a:t>https://datahub.io/core/population-city#unsd-citypopulation-year-both</a:t>
            </a:r>
            <a:endParaRPr lang="de-DE" sz="1200" dirty="0">
              <a:cs typeface="Tenorite Display" panose="020F0502020204030204" pitchFamily="34" charset="0"/>
            </a:endParaRPr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200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 sz="12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14" name="Bildplatzhalter 28" descr="Ein Bild, das Text, Screenshot, Schrift, Zahl enthält.&#10;&#10;KI-generierte Inhalte können fehlerhaft sein.">
            <a:hlinkClick r:id="rId3" action="ppaction://hlinksldjump"/>
            <a:extLst>
              <a:ext uri="{FF2B5EF4-FFF2-40B4-BE49-F238E27FC236}">
                <a16:creationId xmlns:a16="http://schemas.microsoft.com/office/drawing/2014/main" id="{3CEC361F-8A81-9272-E9DD-38EAB36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4" r="6644"/>
          <a:stretch/>
        </p:blipFill>
        <p:spPr>
          <a:xfrm>
            <a:off x="10814194" y="1279236"/>
            <a:ext cx="1066800" cy="925037"/>
          </a:xfrm>
          <a:prstGeom prst="rect">
            <a:avLst/>
          </a:prstGeom>
        </p:spPr>
      </p:pic>
      <p:pic>
        <p:nvPicPr>
          <p:cNvPr id="16" name="Bildplatzhalter 29" descr="Ein Bild, das Text, Screenshot, Schrift, Zahl enthält.&#10;&#10;KI-generierte Inhalte können fehlerhaft sein.">
            <a:hlinkClick r:id="rId5" action="ppaction://hlinksldjump"/>
            <a:extLst>
              <a:ext uri="{FF2B5EF4-FFF2-40B4-BE49-F238E27FC236}">
                <a16:creationId xmlns:a16="http://schemas.microsoft.com/office/drawing/2014/main" id="{DBA761E6-A77E-C5EC-DBCA-FA98BD754D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" r="837"/>
          <a:stretch/>
        </p:blipFill>
        <p:spPr>
          <a:xfrm>
            <a:off x="10816301" y="3410527"/>
            <a:ext cx="1066800" cy="1048931"/>
          </a:xfrm>
          <a:prstGeom prst="rect">
            <a:avLst/>
          </a:prstGeom>
        </p:spPr>
      </p:pic>
      <p:pic>
        <p:nvPicPr>
          <p:cNvPr id="18" name="Bildplatzhalter 35" descr="Ein Bild, das Text, Screenshot, Schrift, Dokument enthält.&#10;&#10;KI-generierte Inhalte können fehlerhaft sein.">
            <a:hlinkClick r:id="rId7" action="ppaction://hlinksldjump"/>
            <a:extLst>
              <a:ext uri="{FF2B5EF4-FFF2-40B4-BE49-F238E27FC236}">
                <a16:creationId xmlns:a16="http://schemas.microsoft.com/office/drawing/2014/main" id="{4078EAE9-FF12-1751-74FC-4A93EACD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595" r="4595"/>
          <a:stretch/>
        </p:blipFill>
        <p:spPr>
          <a:xfrm>
            <a:off x="10831522" y="4574309"/>
            <a:ext cx="1066800" cy="971227"/>
          </a:xfrm>
          <a:prstGeom prst="rect">
            <a:avLst/>
          </a:prstGeom>
        </p:spPr>
      </p:pic>
      <p:pic>
        <p:nvPicPr>
          <p:cNvPr id="20" name="Grafik 19" descr="Ein Bild, das Text, Screenshot, Schrift, Zahl enthält.&#10;&#10;KI-generierte Inhalte können fehlerhaft sein.">
            <a:hlinkClick r:id="rId9" action="ppaction://hlinksldjump"/>
            <a:extLst>
              <a:ext uri="{FF2B5EF4-FFF2-40B4-BE49-F238E27FC236}">
                <a16:creationId xmlns:a16="http://schemas.microsoft.com/office/drawing/2014/main" id="{639C1F80-020C-39AD-9519-25D2262E8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98" r="11290" b="2931"/>
          <a:stretch/>
        </p:blipFill>
        <p:spPr>
          <a:xfrm>
            <a:off x="10828560" y="2316018"/>
            <a:ext cx="1057506" cy="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0B3E88D-9D48-5FAF-1D93-A9A0DE9D40CA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6A6349-2436-3B2A-F303-61376625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Download und Import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D9D6B-6B9D-284A-C8F7-493BB9FB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45" name="Grafik 4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3CFB4DCA-B893-9D72-CA58-19F10EBB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3" r="19371" b="23204"/>
          <a:stretch/>
        </p:blipFill>
        <p:spPr>
          <a:xfrm>
            <a:off x="2756049" y="1716401"/>
            <a:ext cx="9150045" cy="4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5129C9-5577-A03B-C2B7-DC395F2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A276E80D-E5F9-B9F2-6EC5-F3EE8234F860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EEC5E6-7620-CCAD-D1FC-CBD518F2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Bereinigen und Ergänzen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A6E1A-1582-849F-0C45-9C2D906F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41" name="Grafik 4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28E3C9-B18C-0A80-B3EC-71C801B0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8" r="11290" b="2931"/>
          <a:stretch/>
        </p:blipFill>
        <p:spPr>
          <a:xfrm>
            <a:off x="2758288" y="1717572"/>
            <a:ext cx="4244052" cy="3987441"/>
          </a:xfrm>
          <a:prstGeom prst="rect">
            <a:avLst/>
          </a:prstGeom>
        </p:spPr>
      </p:pic>
      <p:pic>
        <p:nvPicPr>
          <p:cNvPr id="43" name="Grafik 4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6A26C61-F111-BBC8-B4EF-42840899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" t="-48" r="52948" b="30068"/>
          <a:stretch/>
        </p:blipFill>
        <p:spPr>
          <a:xfrm>
            <a:off x="7216679" y="1717572"/>
            <a:ext cx="4409875" cy="3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D94B11-91B9-23C7-6AE7-839FFE22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8AC5BBB2-BA32-E840-E5E0-439B7A1B36B4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6FF433E-D475-FDE5-81D6-C7CF73F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7" t="-1636" r="23353" b="4279"/>
          <a:stretch/>
        </p:blipFill>
        <p:spPr>
          <a:xfrm>
            <a:off x="2759200" y="1717592"/>
            <a:ext cx="3910387" cy="397428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41D2D5-A1F9-0922-09A3-46371ECD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Glossar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68CF74-EB30-7202-301B-94C43810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39" name="Grafik 3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03EB1B0-E80B-DD96-E61D-EFC52102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0" t="-482" r="45544" b="602"/>
          <a:stretch/>
        </p:blipFill>
        <p:spPr>
          <a:xfrm>
            <a:off x="7234383" y="1730828"/>
            <a:ext cx="3938478" cy="39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512BEC-2801-A87A-1357-4912660D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1F970CA-C42E-8A01-7FE0-A4724E0C23A5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4B02140-09AE-ABF3-87F4-C3A39CBB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" r="35660" b="-323"/>
          <a:stretch/>
        </p:blipFill>
        <p:spPr>
          <a:xfrm>
            <a:off x="7232299" y="1726555"/>
            <a:ext cx="3933990" cy="358295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81F15B-15A3-A648-4A04-A97B85BF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 err="1"/>
              <a:t>ReadMe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2F246F-F876-B839-D454-258B7F17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Grafik 1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C7E4AAC4-670A-E39A-C696-7E96581E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55" y="1726556"/>
            <a:ext cx="3939149" cy="35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912361"/>
            <a:ext cx="2882475" cy="823912"/>
          </a:xfrm>
        </p:spPr>
        <p:txBody>
          <a:bodyPr anchor="t"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902736"/>
            <a:ext cx="3695651" cy="823912"/>
          </a:xfrm>
        </p:spPr>
        <p:txBody>
          <a:bodyPr anchor="t"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912361"/>
            <a:ext cx="2896671" cy="823912"/>
          </a:xfrm>
        </p:spPr>
        <p:txBody>
          <a:bodyPr anchor="t"/>
          <a:lstStyle/>
          <a:p>
            <a:r>
              <a:rPr lang="de-DE" dirty="0"/>
              <a:t>Wetter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1.695.041 Messwerte aus 383 Städten über zehn Jahre in 22 Variablen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C672627-5289-4343-5998-31F17A0C2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3268297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CO  Kohlenmonoxid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NO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r>
              <a:rPr lang="de-DE" dirty="0">
                <a:solidFill>
                  <a:schemeClr val="tx1"/>
                </a:solidFill>
              </a:rPr>
              <a:t>   Stickstoffdioxid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de-DE" sz="900" baseline="-25000" dirty="0">
                <a:solidFill>
                  <a:schemeClr val="tx1"/>
                </a:solidFill>
              </a:rPr>
              <a:t>3 </a:t>
            </a:r>
            <a:r>
              <a:rPr lang="de-DE" dirty="0">
                <a:solidFill>
                  <a:schemeClr val="tx1"/>
                </a:solidFill>
              </a:rPr>
              <a:t>   Ozon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SO</a:t>
            </a:r>
            <a:r>
              <a:rPr lang="de-DE" sz="900" baseline="-25000" dirty="0">
                <a:solidFill>
                  <a:schemeClr val="tx1"/>
                </a:solidFill>
              </a:rPr>
              <a:t>2 </a:t>
            </a:r>
            <a:r>
              <a:rPr lang="de-DE" dirty="0">
                <a:solidFill>
                  <a:schemeClr val="tx1"/>
                </a:solidFill>
              </a:rPr>
              <a:t>   Schwefeldioxid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Pm10   große Feinstaubpartikel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Pm25   mittelgroße Feinstaubpartikel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CD1D025-D3F2-A56E-155D-3543C8A88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3032936" cy="2364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Tavg</a:t>
            </a:r>
            <a:r>
              <a:rPr lang="de-DE" dirty="0"/>
              <a:t>      Durchschnittstemperatur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Tmin</a:t>
            </a:r>
            <a:r>
              <a:rPr lang="de-DE" dirty="0"/>
              <a:t>      Tiefsttemperatur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Tmax</a:t>
            </a:r>
            <a:r>
              <a:rPr lang="de-DE" dirty="0"/>
              <a:t>     Höchsttemperatur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Prcp</a:t>
            </a:r>
            <a:r>
              <a:rPr lang="de-DE" dirty="0"/>
              <a:t>       Niederschlag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Wdir</a:t>
            </a:r>
            <a:r>
              <a:rPr lang="de-DE" dirty="0"/>
              <a:t>       Windrichtung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Wspd</a:t>
            </a:r>
            <a:r>
              <a:rPr lang="de-DE" dirty="0"/>
              <a:t>     Windgeschwindigkeit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Pres</a:t>
            </a:r>
            <a:r>
              <a:rPr lang="de-DE" dirty="0"/>
              <a:t>       Luftdruck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06677486-C5A0-4DF8-C190-C4355BA16A8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Country, City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Population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013BD5-C6D8-35B4-B23B-B2678866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71" y="2924470"/>
            <a:ext cx="823912" cy="823912"/>
          </a:xfrm>
          <a:prstGeom prst="rect">
            <a:avLst/>
          </a:prstGeom>
        </p:spPr>
      </p:pic>
      <p:pic>
        <p:nvPicPr>
          <p:cNvPr id="9" name="Grafik 8" descr="Ein Bild, das Clipart, Grafiken, Kreis, Cartoon enthält.&#10;&#10;KI-generierte Inhalte können fehlerhaft sein.">
            <a:extLst>
              <a:ext uri="{FF2B5EF4-FFF2-40B4-BE49-F238E27FC236}">
                <a16:creationId xmlns:a16="http://schemas.microsoft.com/office/drawing/2014/main" id="{372D7B7A-83FD-952B-F041-929FAC33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21" y="2931136"/>
            <a:ext cx="720278" cy="720278"/>
          </a:xfrm>
          <a:prstGeom prst="rect">
            <a:avLst/>
          </a:prstGeom>
        </p:spPr>
      </p:pic>
      <p:pic>
        <p:nvPicPr>
          <p:cNvPr id="14" name="Grafik 13" descr="Ein Bild, das Kreis, Uhr, monochrom enthält.&#10;&#10;KI-generierte Inhalte können fehlerhaft sein.">
            <a:extLst>
              <a:ext uri="{FF2B5EF4-FFF2-40B4-BE49-F238E27FC236}">
                <a16:creationId xmlns:a16="http://schemas.microsoft.com/office/drawing/2014/main" id="{2500F600-8AF1-7D23-CBB8-B93FFF52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617" y="2938186"/>
            <a:ext cx="720279" cy="720279"/>
          </a:xfrm>
          <a:prstGeom prst="rect">
            <a:avLst/>
          </a:prstGeom>
        </p:spPr>
      </p:pic>
      <p:pic>
        <p:nvPicPr>
          <p:cNvPr id="18" name="Grafik 17" descr="Ein Bild, das Kreis, Cartoon, Design enthält.&#10;&#10;KI-generierte Inhalte können fehlerhaft sein.">
            <a:extLst>
              <a:ext uri="{FF2B5EF4-FFF2-40B4-BE49-F238E27FC236}">
                <a16:creationId xmlns:a16="http://schemas.microsoft.com/office/drawing/2014/main" id="{E1B8DBE4-1B09-901C-3FD5-9EF70429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713" y="994485"/>
            <a:ext cx="1120945" cy="11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453</Words>
  <Application>Microsoft Macintosh PowerPoint</Application>
  <PresentationFormat>Breitbild</PresentationFormat>
  <Paragraphs>96</Paragraphs>
  <Slides>13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Tenorite</vt:lpstr>
      <vt:lpstr>Tenorite Display</vt:lpstr>
      <vt:lpstr>Wingdings</vt:lpstr>
      <vt:lpstr>Monoline</vt:lpstr>
      <vt:lpstr>Air Quality</vt:lpstr>
      <vt:lpstr>Ziel</vt:lpstr>
      <vt:lpstr>Datenquellen</vt:lpstr>
      <vt:lpstr>Datenaufbereitung</vt:lpstr>
      <vt:lpstr>PowerPoint-Präsentation</vt:lpstr>
      <vt:lpstr>PowerPoint-Präsentation</vt:lpstr>
      <vt:lpstr>PowerPoint-Präsentation</vt:lpstr>
      <vt:lpstr>PowerPoint-Präsentation</vt:lpstr>
      <vt:lpstr>Finaler Datensatz</vt:lpstr>
      <vt:lpstr>EDA:  Einfluss der Pandemie auf Schadstoff-belastung</vt:lpstr>
      <vt:lpstr>CLUSTERANALYSE Schadstoffe und Wetter</vt:lpstr>
      <vt:lpstr>CLUSTERANALYSE umgang mit  Sonderfällen</vt:lpstr>
      <vt:lpstr>Danke! Es war uns eine Freude.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302</cp:revision>
  <dcterms:created xsi:type="dcterms:W3CDTF">2025-03-06T10:02:49Z</dcterms:created>
  <dcterms:modified xsi:type="dcterms:W3CDTF">2025-03-07T08:57:18Z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